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4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5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sldIdLst>
    <p:sldId id="261" r:id="rId2"/>
    <p:sldId id="262" r:id="rId3"/>
    <p:sldId id="264" r:id="rId4"/>
    <p:sldId id="265" r:id="rId5"/>
    <p:sldId id="266" r:id="rId6"/>
    <p:sldId id="267" r:id="rId7"/>
    <p:sldId id="268" r:id="rId8"/>
    <p:sldId id="276" r:id="rId9"/>
    <p:sldId id="269" r:id="rId10"/>
    <p:sldId id="270" r:id="rId11"/>
    <p:sldId id="272" r:id="rId12"/>
    <p:sldId id="271" r:id="rId13"/>
    <p:sldId id="273" r:id="rId14"/>
    <p:sldId id="274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72">
    <iact:property name="dataType"/>
    <iact:actionData xml:id="d0">
      <inkml:trace xmlns:inkml="http://www.w3.org/2003/InkML" xml:id="stk0" contextRef="#ctx0" brushRef="#br0">5226 14066 0,'0'0'1,"-22"-22"15,0 0-6,-45 0 4,23 22-1,-89-45 0,0 23 1,-155-22-1,-22 0 0,155 22 1,-132-23-1,109 45 0,112-22 1,-67 22-1,22 0 0,45 0 1,-23 0-1,-21 0 0,21 22 1,45 0-1,-67 1 0,45-1 1,21 0-1,-43 0 0,21 22 1,45-22-1,0-22 0,-44 45 1,-1-23-1,23 0 0,-45 45 1,1-23-1,43-22 0,45 0 1,-44 22-1,22-21 0,22-1 14,0 0-14,0 0 1,0 0-1,0 45 0,0-23 1,66 22-1,23 1 0,66-45 1,-66-22-1,198 0 0,68 0 1,-200 0-1,88 0 0,-21-22 1,-156 22-1,45-22 0,-22 22 1,43 0-1,-65 0 0,44-22 1,-45 22-1,-66-23 14,22 1 3,0 22-20,0-22 3,23 0 1,-1 22-1,67-44 0,-45 22-12,-44 22 12,23 0 0,-23-23 1,0 23-1,0 0 0,0 0 45,0 0-42,0 0 3,1 0-5,-1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6">
    <iact:property name="dataType"/>
    <iact:actionData xml:id="d0">
      <inkml:trace xmlns:inkml="http://www.w3.org/2003/InkML" xml:id="stk0" contextRef="#ctx0" brushRef="#br0">5625 7930 0,'-22'0'17,"-1"0"-10,-21 0 1,-22 23-2,-45-23 7,-133 44-1,67-44 2,0 0-1,0 0 0,-200 22 1,156 0-1,44 0-13,0-22 13,-89 22 1,44-22-1,134 0 0,-45 0 1,0 0-1,67 0 0,-23 0 1,-22 0-1,23 23 0,66-23 1,-67 22-1,-66 0 0,89-22 1,-67 22-1,22 0 0,0 0 1,67-22-1,-67 0 0,67 0 1,22 0-1,0 0 0,0 22 1,-1-22-1,1 23 0,0-23 1,-22 0-1,22 0 0,-23 22 1,23-22-1,-22 0 0,22 22 1,22 0-1,0 0 34,0 0-38,22 23 2,-22-1 2,44 0 0,23 1 1,132 132-1,-66-66 1,111 21-1,-112-65 0,178 22 0,-66-45 1,-111-44-1,22 22 0,-22 0 1,0 0-1,-67-22 0,67 0 1,44 0-1,-88 0 1,132 0-1,-22-44 0,-88 44 1,111-22-1,-1 0 0,-155 22 1,45-22-1,-22-23 0,44 23 1,-67 0-1,89 0 0,22-23 1,-110 23-1,43-22 0,-21 0 1,-45 22-1,-22-45 0,1 23 1,-23-45-1,0 45 0,22-45 1,0-21-1,-22 87 0,0-21 1,-22 0-1,0-23 0,-1 45 1,1-44-1,-22 21 0,44 23 1,-22 22-1,22-22 1,-44 22-1,21-22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660">
    <iact:property name="dataType"/>
    <iact:actionData xml:id="d0">
      <inkml:trace xmlns:inkml="http://www.w3.org/2003/InkML" xml:id="stk0" contextRef="#ctx0" brushRef="#br0">15258 12405 0,'22'22'46,"0"22"-30,-22 1 4,22-1-6,0 0-1,0 111 1,1-22-1,21 177 1,-22 45-1,0-178 0,0 177 0,0-43 1,1-156-1,21 88 0,0-43 1,-22-90-1,-22-65 0,45 43-12,-45-66 12,0 1 0,0-1 0,0 44 2,0-22-3,0 1 2,0 88-1,-45-23 0,45-43 1,-44 66-1,22 0 0,-22 0 1,21-45-1,1 23 0,22 22 1,-22-89-1,22 67 0,-44 0 1,44-45-1,0 45 0,0-23 1,0-43-1,0 43 0,0-21 1,22-23-1,-22-22 0,22 0 1,-22 1 22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509">
    <iact:property name="dataType"/>
    <iact:actionData xml:id="d0">
      <inkml:trace xmlns:inkml="http://www.w3.org/2003/InkML" xml:id="stk0" contextRef="#ctx0" brushRef="#br0">7418 17943 0,'0'-22'33,"23"22"27,21-23-51,22 1-1,-21 0-1,21 22 10,-22-22-4,1 0 0,87 0-12,-109 22 12</inkml:trace>
    </iact:actionData>
  </iact:action>
  <iact:action type="add" startTime="11684">
    <iact:property name="dataType"/>
    <iact:actionData xml:id="d1">
      <inkml:trace xmlns:inkml="http://www.w3.org/2003/InkML" xml:id="stk1" contextRef="#ctx0" brushRef="#br0">7441 18541 0,'22'0'12,"0"0"23,0 0-27,0 0 3,22-22 2,-21 22 0,-1 0 1,0 0-1,0 0 0,0 0 1,22 0-1,-21-23 0,21 23-12,-22 0 44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99">
    <iact:property name="dataType"/>
    <iact:actionData xml:id="d0">
      <inkml:trace xmlns:inkml="http://www.w3.org/2003/InkML" xml:id="stk0" contextRef="#ctx0" brushRef="#br0">3100 14997 0,'0'0'4,"22"-45"15,23 23-11,-1-22 2,44-23 3,-21-21 1,44 21-1,44-88 1,-22 22-1,-89 89 0,0-45 1,-22 23-1,0 44 0,1 0 1,-1-23-1,0 45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8">
    <iact:property name="dataType"/>
    <iact:actionData xml:id="d0">
      <inkml:trace xmlns:inkml="http://www.w3.org/2003/InkML" xml:id="stk0" contextRef="#ctx0" brushRef="#br0">930 4187 0,'44'-22'132,"1"0"-125,21-45 12,45 23-6,110-89 1,-132 89-1,-1-1 0,-43 23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5D0E8-BBF5-4098-9A50-C0A91E804748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71C86-58CE-4E18-90CF-9DC83894E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53 states,</a:t>
            </a:r>
            <a:r>
              <a:rPr lang="en-US" baseline="0" dirty="0"/>
              <a:t> and I didn’t </a:t>
            </a:r>
            <a:r>
              <a:rPr lang="en-US" baseline="0" dirty="0" err="1"/>
              <a:t>wanna</a:t>
            </a:r>
            <a:r>
              <a:rPr lang="en-US" baseline="0" dirty="0"/>
              <a:t> miss a valuable predictor.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19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</a:t>
            </a:r>
            <a:r>
              <a:rPr lang="en-US" baseline="0" dirty="0" err="1"/>
              <a:t>backware</a:t>
            </a:r>
            <a:r>
              <a:rPr lang="en-US" baseline="0" dirty="0"/>
              <a:t> elimination method, it removed the high </a:t>
            </a:r>
            <a:r>
              <a:rPr lang="en-US" baseline="0" dirty="0" err="1"/>
              <a:t>schoold</a:t>
            </a:r>
            <a:r>
              <a:rPr lang="en-US" baseline="0" dirty="0"/>
              <a:t> degree only, and less that </a:t>
            </a:r>
            <a:r>
              <a:rPr lang="en-US" baseline="0" dirty="0" err="1"/>
              <a:t>highscool</a:t>
            </a:r>
            <a:r>
              <a:rPr lang="en-US" baseline="0" dirty="0"/>
              <a:t> variables. Now left with 9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stepwise it removed 4 variables</a:t>
            </a:r>
            <a:r>
              <a:rPr lang="en-US" baseline="0" dirty="0"/>
              <a:t> including the </a:t>
            </a:r>
            <a:r>
              <a:rPr lang="en-US" baseline="0" dirty="0" err="1"/>
              <a:t>d_Midwest</a:t>
            </a:r>
            <a:r>
              <a:rPr lang="en-US" baseline="0" dirty="0"/>
              <a:t> and </a:t>
            </a:r>
            <a:r>
              <a:rPr lang="en-US" baseline="0" dirty="0" err="1"/>
              <a:t>d_West</a:t>
            </a:r>
            <a:r>
              <a:rPr lang="en-US" baseline="0" dirty="0"/>
              <a:t> dummy variables. Now we have 7 significant variables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final two models I have from the two different selection methods. 2</a:t>
            </a:r>
            <a:r>
              <a:rPr lang="en-US" baseline="30000" dirty="0"/>
              <a:t>nd</a:t>
            </a:r>
            <a:r>
              <a:rPr lang="en-US" dirty="0"/>
              <a:t> has a better F</a:t>
            </a:r>
            <a:r>
              <a:rPr lang="en-US" baseline="0" dirty="0"/>
              <a:t> value, the rest are almost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Residuals are okay, except income but it’s not so alarming.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Let’s check how they perform on test dataset.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89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</a:t>
            </a:r>
            <a:r>
              <a:rPr lang="en-US" baseline="0" dirty="0"/>
              <a:t>, computed the </a:t>
            </a:r>
            <a:r>
              <a:rPr lang="en-US" baseline="0" dirty="0" err="1"/>
              <a:t>new_y</a:t>
            </a:r>
            <a:r>
              <a:rPr lang="en-US" baseline="0" dirty="0"/>
              <a:t> variables and found their difference from the observed. This is how they performed. Calculated the cross validated r square.</a:t>
            </a:r>
          </a:p>
          <a:p>
            <a:r>
              <a:rPr lang="en-US" baseline="0" dirty="0"/>
              <a:t>M2 has better </a:t>
            </a:r>
            <a:r>
              <a:rPr lang="en-US" baseline="0" dirty="0" err="1"/>
              <a:t>Adj-Rsq</a:t>
            </a:r>
            <a:r>
              <a:rPr lang="en-US" baseline="0" dirty="0"/>
              <a:t>, CV-</a:t>
            </a:r>
            <a:r>
              <a:rPr lang="en-US" baseline="0" dirty="0" err="1"/>
              <a:t>Rsq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6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comparison model 2 seems</a:t>
            </a:r>
            <a:r>
              <a:rPr lang="en-US" baseline="0" dirty="0"/>
              <a:t> to perform slightly better, hence the I chose that model as my result. Here is it’s full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6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Included the region values programmatically. The dummy variables are created based on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looks</a:t>
            </a:r>
            <a:r>
              <a:rPr lang="en-US" baseline="0" dirty="0"/>
              <a:t> normal and symmetric. No transformation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see a strong positive relation with Obesity and </a:t>
            </a:r>
            <a:r>
              <a:rPr lang="en-US" baseline="0" dirty="0" err="1"/>
              <a:t>Ph_Inactivity</a:t>
            </a:r>
            <a:r>
              <a:rPr lang="en-US" baseline="0" dirty="0"/>
              <a:t> here. Let’s see how they can help with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 attempted to check </a:t>
            </a:r>
            <a:r>
              <a:rPr lang="en-US" dirty="0" err="1"/>
              <a:t>multicollinearity</a:t>
            </a:r>
            <a:r>
              <a:rPr lang="en-US" dirty="0"/>
              <a:t> SAS</a:t>
            </a:r>
            <a:r>
              <a:rPr lang="en-US" baseline="0" dirty="0"/>
              <a:t> reports that </a:t>
            </a:r>
            <a:r>
              <a:rPr lang="en-US" baseline="0" dirty="0" err="1"/>
              <a:t>Bach_Degree</a:t>
            </a:r>
            <a:r>
              <a:rPr lang="en-US" baseline="0" dirty="0"/>
              <a:t> is a linear combination of other variables. Hence removed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4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sign of </a:t>
            </a:r>
            <a:r>
              <a:rPr lang="en-US" dirty="0" err="1"/>
              <a:t>multicollinearity</a:t>
            </a:r>
            <a:r>
              <a:rPr lang="en-US" dirty="0"/>
              <a:t> either.</a:t>
            </a:r>
          </a:p>
          <a:p>
            <a:r>
              <a:rPr lang="en-US" dirty="0"/>
              <a:t>So no with 11 variables the current model looks like this.</a:t>
            </a:r>
            <a:r>
              <a:rPr lang="en-US" baseline="0" dirty="0"/>
              <a:t> It already looks like a somewhat a good fit, but let’s remove the outliers and check it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6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157 variables based on their DFFITS</a:t>
            </a:r>
            <a:r>
              <a:rPr lang="en-US" baseline="0" dirty="0"/>
              <a:t>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5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</a:t>
            </a:r>
            <a:r>
              <a:rPr lang="en-US" baseline="0" dirty="0"/>
              <a:t> on the F value and </a:t>
            </a:r>
            <a:r>
              <a:rPr lang="en-US" baseline="0" dirty="0" err="1"/>
              <a:t>Adj</a:t>
            </a:r>
            <a:r>
              <a:rPr lang="en-US" baseline="0" dirty="0"/>
              <a:t> R-Sq. RMSE is less as well. Also the </a:t>
            </a:r>
            <a:r>
              <a:rPr lang="en-US" baseline="0" dirty="0" err="1"/>
              <a:t>highschool</a:t>
            </a:r>
            <a:r>
              <a:rPr lang="en-US" baseline="0" dirty="0"/>
              <a:t> related variables aren’t significant, let’s see if they go away in training phase.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</a:t>
            </a:r>
            <a:r>
              <a:rPr lang="en-US" baseline="0" dirty="0"/>
              <a:t> the data into 60 :40 for training and testing using </a:t>
            </a:r>
            <a:r>
              <a:rPr lang="en-US" baseline="0" dirty="0" err="1"/>
              <a:t>surveyselect</a:t>
            </a:r>
            <a:r>
              <a:rPr lang="en-US" baseline="0" dirty="0"/>
              <a:t>. </a:t>
            </a:r>
          </a:p>
          <a:p>
            <a:r>
              <a:rPr lang="en-US" baseline="0" dirty="0"/>
              <a:t>And ran model selection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8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21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434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4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DB5D-3707-4133-867B-BB15D63B3E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3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4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5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microsoft.com/office/2011/relationships/inkAction" Target="../ink/inkAction6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10 variables + Region</a:t>
            </a:r>
          </a:p>
          <a:p>
            <a:r>
              <a:rPr lang="en-US" i="1" dirty="0"/>
              <a:t>Diabetes Est. Percent (</a:t>
            </a:r>
            <a:r>
              <a:rPr lang="en-US" i="1" dirty="0" err="1"/>
              <a:t>Diag_Pct</a:t>
            </a:r>
            <a:r>
              <a:rPr lang="en-US" i="1" dirty="0"/>
              <a:t>) - Y variable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78" y="1757650"/>
            <a:ext cx="3463770" cy="26480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489" y="150851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Unemployment Rate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Unemp_Rate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Household Median Income (Income)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less than a high school diploma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lt_HighSchool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high school diploma only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only_HighSchool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completing some college or associate's degree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Col_Degree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bachelor's degree or higher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Bach_Degree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Obesity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Percent (Obesity) 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Leisure Time Physical Inactivity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Ph_Inactivity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Median Age (Age)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</a:rPr>
              <a:t>Region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1AC800-E508-4587-B883-A79DFFB1FB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480" y="4952160"/>
              <a:ext cx="1164240" cy="31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1AC800-E508-4587-B883-A79DFFB1F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20" y="4942800"/>
                <a:ext cx="1182960" cy="330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DFC9622-E530-42F5-A5F7-88BB7DE64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1"/>
    </mc:Choice>
    <mc:Fallback xmlns="">
      <p:transition spd="slow" advTm="2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Linear Model Estimation : Test</a:t>
            </a:r>
          </a:p>
          <a:p>
            <a:r>
              <a:rPr lang="en-US" b="1" dirty="0"/>
              <a:t>Selection Method : Backward Elimination (M1)</a:t>
            </a:r>
          </a:p>
          <a:p>
            <a:r>
              <a:rPr lang="en-US" b="1" dirty="0"/>
              <a:t>9 X-Variables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83" y="1553495"/>
            <a:ext cx="4493029" cy="5264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795463-30D0-406A-AF6E-5EA4756B98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0480" y="6403680"/>
              <a:ext cx="176040" cy="27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795463-30D0-406A-AF6E-5EA4756B9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40" y="6340320"/>
                <a:ext cx="207360" cy="398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B28EEF-9FB4-4768-9FA0-D18F3C773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3"/>
    </mc:Choice>
    <mc:Fallback>
      <p:transition spd="slow" advTm="2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Selection Method : Stepwise Selection(M2)</a:t>
            </a:r>
          </a:p>
          <a:p>
            <a:r>
              <a:rPr lang="en-US" b="1" dirty="0"/>
              <a:t>7 X-Variables</a:t>
            </a:r>
          </a:p>
          <a:p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09599" y="1553496"/>
            <a:ext cx="5734050" cy="27717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61C37D5-9C3B-41A1-A152-35A8123F0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0"/>
    </mc:Choice>
    <mc:Fallback>
      <p:transition spd="slow" advTm="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summary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10" y="1157935"/>
            <a:ext cx="6891251" cy="56077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0EA99C-F9B9-467E-B3FF-93E2DDA7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9"/>
    </mc:Choice>
    <mc:Fallback xmlns="">
      <p:transition spd="slow" advTm="2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Residuals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247938"/>
            <a:ext cx="8022778" cy="4504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03F552-D8A9-4569-9672-53BEC51791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0" y="5071680"/>
              <a:ext cx="311400" cy="32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3F552-D8A9-4569-9672-53BEC5179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640" y="5062320"/>
                <a:ext cx="330120" cy="346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694F540-0F96-4CDD-87BC-FF249BB89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2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9"/>
    </mc:Choice>
    <mc:Fallback>
      <p:transition spd="slow" advTm="20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Test Data Validation (M1 &amp; M2)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790517"/>
            <a:ext cx="3230881" cy="29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3790517"/>
            <a:ext cx="3674225" cy="29344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8831"/>
              </p:ext>
            </p:extLst>
          </p:nvPr>
        </p:nvGraphicFramePr>
        <p:xfrm>
          <a:off x="1290276" y="1100931"/>
          <a:ext cx="5085586" cy="2407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2855">
                  <a:extLst>
                    <a:ext uri="{9D8B030D-6E8A-4147-A177-3AD203B41FA5}">
                      <a16:colId xmlns:a16="http://schemas.microsoft.com/office/drawing/2014/main" val="3052068660"/>
                    </a:ext>
                  </a:extLst>
                </a:gridCol>
                <a:gridCol w="1106872">
                  <a:extLst>
                    <a:ext uri="{9D8B030D-6E8A-4147-A177-3AD203B41FA5}">
                      <a16:colId xmlns:a16="http://schemas.microsoft.com/office/drawing/2014/main" val="2804464197"/>
                    </a:ext>
                  </a:extLst>
                </a:gridCol>
                <a:gridCol w="1694191">
                  <a:extLst>
                    <a:ext uri="{9D8B030D-6E8A-4147-A177-3AD203B41FA5}">
                      <a16:colId xmlns:a16="http://schemas.microsoft.com/office/drawing/2014/main" val="3007441538"/>
                    </a:ext>
                  </a:extLst>
                </a:gridCol>
                <a:gridCol w="1561668">
                  <a:extLst>
                    <a:ext uri="{9D8B030D-6E8A-4147-A177-3AD203B41FA5}">
                      <a16:colId xmlns:a16="http://schemas.microsoft.com/office/drawing/2014/main" val="774355514"/>
                    </a:ext>
                  </a:extLst>
                </a:gridCol>
              </a:tblGrid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Train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7331537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571213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0.808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2671780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111713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GOF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(OK)F=832/&lt;0.0001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B050"/>
                          </a:solidFill>
                          <a:effectLst/>
                        </a:rPr>
                        <a:t>(OK)F=1064/&lt;0.0001</a:t>
                      </a:r>
                      <a:endParaRPr lang="en-US" sz="110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881574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81453616"/>
                  </a:ext>
                </a:extLst>
              </a:tr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2992948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1.07739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1.0765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134421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0.8645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0.8624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718330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0.805344708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0.80575757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1770063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0.80385782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0.80460156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551897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CV-R-Square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0.002655292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0.00124243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33605442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0DF9115-A6C7-4FB6-9512-0C3274F22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50"/>
    </mc:Choice>
    <mc:Fallback>
      <p:transition spd="slow" advTm="3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4" y="776748"/>
            <a:ext cx="7631083" cy="5264615"/>
          </a:xfrm>
        </p:spPr>
        <p:txBody>
          <a:bodyPr>
            <a:normAutofit/>
          </a:bodyPr>
          <a:lstStyle/>
          <a:p>
            <a:r>
              <a:rPr lang="en-US" dirty="0"/>
              <a:t>Model Equation </a:t>
            </a:r>
          </a:p>
          <a:p>
            <a:pPr marL="0" indent="0">
              <a:buNone/>
            </a:pPr>
            <a:r>
              <a:rPr lang="en-US" sz="1600" b="1" dirty="0" err="1">
                <a:latin typeface="+mj-lt"/>
              </a:rPr>
              <a:t>Diag_Pct</a:t>
            </a:r>
            <a:r>
              <a:rPr lang="en-US" sz="1600" b="1" dirty="0">
                <a:latin typeface="+mj-lt"/>
              </a:rPr>
              <a:t> = -3.66 + 0.28 </a:t>
            </a:r>
            <a:r>
              <a:rPr lang="en-US" sz="1600" b="1" dirty="0" err="1">
                <a:latin typeface="+mj-lt"/>
              </a:rPr>
              <a:t>Unemp_Rate</a:t>
            </a:r>
            <a:r>
              <a:rPr lang="en-US" sz="1600" b="1" dirty="0">
                <a:latin typeface="+mj-lt"/>
              </a:rPr>
              <a:t> - 0.00001 Income – 0.027 </a:t>
            </a:r>
            <a:r>
              <a:rPr lang="en-US" sz="1600" b="1" dirty="0" err="1">
                <a:latin typeface="+mj-lt"/>
              </a:rPr>
              <a:t>Col_Degree</a:t>
            </a:r>
            <a:r>
              <a:rPr lang="en-US" sz="1600" b="1" dirty="0">
                <a:latin typeface="+mj-lt"/>
              </a:rPr>
              <a:t> + 0.20 </a:t>
            </a:r>
            <a:r>
              <a:rPr lang="en-US" sz="1600" b="1" dirty="0" err="1">
                <a:latin typeface="+mj-lt"/>
              </a:rPr>
              <a:t>Obseity</a:t>
            </a:r>
            <a:r>
              <a:rPr lang="en-US" sz="1600" b="1" dirty="0">
                <a:latin typeface="+mj-lt"/>
              </a:rPr>
              <a:t> + 0.12 </a:t>
            </a:r>
            <a:r>
              <a:rPr lang="en-US" sz="1600" b="1" dirty="0" err="1">
                <a:latin typeface="+mj-lt"/>
              </a:rPr>
              <a:t>Ph_Inactivity</a:t>
            </a:r>
            <a:r>
              <a:rPr lang="en-US" sz="1600" b="1" dirty="0">
                <a:latin typeface="+mj-lt"/>
              </a:rPr>
              <a:t> + 0.11 Age +1.23 </a:t>
            </a:r>
            <a:r>
              <a:rPr lang="en-US" sz="1600" b="1" dirty="0" err="1">
                <a:latin typeface="+mj-lt"/>
              </a:rPr>
              <a:t>d_South</a:t>
            </a:r>
            <a:endParaRPr lang="en-US" sz="1600" i="1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The significance of the predictors goes in this order </a:t>
            </a:r>
          </a:p>
          <a:p>
            <a:pPr marL="0" indent="0">
              <a:buNone/>
            </a:pPr>
            <a:r>
              <a:rPr lang="en-US" b="1" dirty="0"/>
              <a:t>Obesity &gt; </a:t>
            </a:r>
            <a:r>
              <a:rPr lang="en-US" b="1" dirty="0" err="1"/>
              <a:t>Ph_Inactivity</a:t>
            </a:r>
            <a:r>
              <a:rPr lang="en-US" b="1" dirty="0"/>
              <a:t> &gt; </a:t>
            </a:r>
            <a:r>
              <a:rPr lang="en-US" b="1" dirty="0" err="1"/>
              <a:t>d_South</a:t>
            </a:r>
            <a:r>
              <a:rPr lang="en-US" b="1" dirty="0"/>
              <a:t> &gt; </a:t>
            </a:r>
            <a:r>
              <a:rPr lang="en-US" b="1" dirty="0" err="1"/>
              <a:t>Unemp_Rate</a:t>
            </a:r>
            <a:r>
              <a:rPr lang="en-US" b="1" dirty="0"/>
              <a:t> &gt; Age &gt; </a:t>
            </a:r>
            <a:r>
              <a:rPr lang="en-US" b="1" dirty="0" err="1"/>
              <a:t>Col_Degree</a:t>
            </a:r>
            <a:r>
              <a:rPr lang="en-US" b="1" dirty="0"/>
              <a:t> &gt; Income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462228-63DD-4911-A0FE-2263C97207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800" y="1363680"/>
              <a:ext cx="255600" cy="14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462228-63DD-4911-A0FE-2263C9720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440" y="1354320"/>
                <a:ext cx="27432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420B280-1576-4D8F-B756-5EEA3A094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8"/>
    </mc:Choice>
    <mc:Fallback>
      <p:transition spd="slow" advTm="2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/>
              <a:t>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Add dummy variables for Regions (</a:t>
            </a:r>
            <a:r>
              <a:rPr lang="en-US" b="1" dirty="0" err="1"/>
              <a:t>d_Northeast</a:t>
            </a:r>
            <a:r>
              <a:rPr lang="en-US" b="1" dirty="0"/>
              <a:t>, </a:t>
            </a:r>
            <a:r>
              <a:rPr lang="en-US" b="1" dirty="0" err="1"/>
              <a:t>d_Midwest</a:t>
            </a:r>
            <a:r>
              <a:rPr lang="en-US" b="1" dirty="0"/>
              <a:t>, </a:t>
            </a:r>
            <a:r>
              <a:rPr lang="en-US" b="1" dirty="0" err="1"/>
              <a:t>d_South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3644137"/>
            <a:ext cx="634365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1478365"/>
            <a:ext cx="7395557" cy="1971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3C79F6-478C-4C2F-ABDF-97899AF3C6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480" y="2854800"/>
              <a:ext cx="1650600" cy="47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3C79F6-478C-4C2F-ABDF-97899AF3C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120" y="2845440"/>
                <a:ext cx="1669320" cy="489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6436810-BE2A-46A8-B717-27503AB9B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0"/>
    </mc:Choice>
    <mc:Fallback xmlns="">
      <p:transition spd="slow" advTm="2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Distribution of </a:t>
            </a:r>
            <a:r>
              <a:rPr lang="en-US" b="1" i="1" dirty="0" err="1"/>
              <a:t>Diag_Pct</a:t>
            </a:r>
            <a:r>
              <a:rPr lang="en-US" b="1" i="1" dirty="0"/>
              <a:t> – Normal &amp; Symmetric</a:t>
            </a:r>
          </a:p>
        </p:txBody>
      </p:sp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1541838" y="1553496"/>
            <a:ext cx="4426700" cy="35505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FEDE1D-AA5F-40B0-AC0D-6B4AE07D5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1"/>
    </mc:Choice>
    <mc:Fallback xmlns="">
      <p:transition spd="slow" advTm="1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40430"/>
          </a:xfrm>
        </p:spPr>
        <p:txBody>
          <a:bodyPr>
            <a:normAutofit/>
          </a:bodyPr>
          <a:lstStyle/>
          <a:p>
            <a:r>
              <a:rPr lang="en-US" dirty="0"/>
              <a:t>Correlation between </a:t>
            </a:r>
            <a:r>
              <a:rPr lang="en-US" b="1" dirty="0"/>
              <a:t>X and Y variables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9" y="2593571"/>
            <a:ext cx="4148288" cy="40898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29858"/>
              </p:ext>
            </p:extLst>
          </p:nvPr>
        </p:nvGraphicFramePr>
        <p:xfrm>
          <a:off x="609599" y="1104030"/>
          <a:ext cx="6080760" cy="1401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85">
                  <a:extLst>
                    <a:ext uri="{9D8B030D-6E8A-4147-A177-3AD203B41FA5}">
                      <a16:colId xmlns:a16="http://schemas.microsoft.com/office/drawing/2014/main" val="1293784656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137347291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29769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Strength\Polarity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Positive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Negative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98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Weak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Col_Degree, d_Northeast, d_Midwest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035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Unemp_Rate,lt_HighSchool,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only_HighSchool, Bach_Degree, d_South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6152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Strong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Obesity, Ph_Inactivity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179920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741A54-BAEC-40F3-BFB0-9B1E1A783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8"/>
    </mc:Choice>
    <mc:Fallback xmlns="">
      <p:transition spd="slow" advTm="3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90307"/>
          </a:xfrm>
        </p:spPr>
        <p:txBody>
          <a:bodyPr>
            <a:normAutofit/>
          </a:bodyPr>
          <a:lstStyle/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Bach_Degree</a:t>
            </a:r>
            <a:r>
              <a:rPr lang="en-US" dirty="0"/>
              <a:t> is gone!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246910"/>
            <a:ext cx="7167588" cy="418961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60D31B0-1676-481F-B097-40181293D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3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9"/>
    </mc:Choice>
    <mc:Fallback xmlns="">
      <p:transition spd="slow" advTm="1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Model fitting with all variables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13" y="1081001"/>
            <a:ext cx="4591050" cy="567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D4B186-582D-48AA-BD96-932164E174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2880" y="4465800"/>
              <a:ext cx="159840" cy="177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D4B186-582D-48AA-BD96-932164E17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7040" y="4402440"/>
                <a:ext cx="191160" cy="19054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D755226-8225-432D-8BEA-C685250EF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7"/>
    </mc:Choice>
    <mc:Fallback xmlns="">
      <p:transition spd="slow" advTm="2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3139</a:t>
            </a:r>
            <a:r>
              <a:rPr lang="en-US" b="1" dirty="0"/>
              <a:t> -&gt; 2982 </a:t>
            </a:r>
            <a:r>
              <a:rPr lang="en-US" dirty="0"/>
              <a:t>observations(157 removed)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99" y="1147156"/>
            <a:ext cx="4892819" cy="46577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33F2CD-0C43-459F-BDD8-CD2BFD255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6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9"/>
    </mc:Choice>
    <mc:Fallback xmlns="">
      <p:transition spd="slow" advTm="2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After 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178169" y="1213340"/>
            <a:ext cx="4158761" cy="552220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DA80CC4-AB45-4E07-9510-DE5CCD422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0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3"/>
    </mc:Choice>
    <mc:Fallback>
      <p:transition spd="slow" advTm="2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Train and Test Data</a:t>
            </a:r>
          </a:p>
          <a:p>
            <a:r>
              <a:rPr lang="en-US" dirty="0"/>
              <a:t>Train 60% : Test 40%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779" y="944793"/>
            <a:ext cx="4248150" cy="8286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5" y="2550216"/>
            <a:ext cx="5943600" cy="18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D0CC06-2BEA-461C-88FE-44CCB53D2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6"/>
    </mc:Choice>
    <mc:Fallback xmlns="">
      <p:transition spd="slow" advTm="1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1841</TotalTime>
  <Words>660</Words>
  <Application>Microsoft Office PowerPoint</Application>
  <PresentationFormat>On-screen Show (4:3)</PresentationFormat>
  <Paragraphs>167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Data Processing</vt:lpstr>
      <vt:lpstr>Data Processing contd..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Carduner</dc:creator>
  <cp:lastModifiedBy>Ramkumar P</cp:lastModifiedBy>
  <cp:revision>152</cp:revision>
  <dcterms:created xsi:type="dcterms:W3CDTF">2018-05-19T17:31:51Z</dcterms:created>
  <dcterms:modified xsi:type="dcterms:W3CDTF">2018-06-01T01:34:07Z</dcterms:modified>
</cp:coreProperties>
</file>